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1" r:id="rId5"/>
    <p:sldId id="272" r:id="rId6"/>
    <p:sldId id="262" r:id="rId7"/>
    <p:sldId id="260" r:id="rId8"/>
    <p:sldId id="263" r:id="rId9"/>
    <p:sldId id="273" r:id="rId10"/>
    <p:sldId id="264" r:id="rId11"/>
    <p:sldId id="266" r:id="rId12"/>
    <p:sldId id="271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9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3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3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5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9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1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38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7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7E4562-7A2A-46A3-9957-B1F06450D326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930BC9A-D97F-4941-A2DA-9B43B3E3B4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5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061886"/>
          </a:xfrm>
        </p:spPr>
        <p:txBody>
          <a:bodyPr>
            <a:normAutofit/>
          </a:bodyPr>
          <a:lstStyle/>
          <a:p>
            <a:pPr algn="ctr"/>
            <a:r>
              <a:rPr lang="en-US" sz="4800" i="1" spc="0" dirty="0" smtClean="0">
                <a:ln w="0"/>
                <a:solidFill>
                  <a:schemeClr val="accent1"/>
                </a:solidFill>
              </a:rPr>
              <a:t>Generating Paintings with Generative Adversarial Networks</a:t>
            </a:r>
            <a:endParaRPr lang="en-US" sz="4800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4981" y="4917057"/>
            <a:ext cx="226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Graduate: </a:t>
            </a:r>
          </a:p>
          <a:p>
            <a:r>
              <a:rPr lang="en-US" dirty="0" err="1" smtClean="0">
                <a:solidFill>
                  <a:srgbClr val="C00000"/>
                </a:solidFill>
              </a:rPr>
              <a:t>Dumitrescu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Teodor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0832" y="4917057"/>
            <a:ext cx="255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Scientific </a:t>
            </a:r>
            <a:r>
              <a:rPr lang="en-US" dirty="0" smtClean="0">
                <a:solidFill>
                  <a:schemeClr val="accent2"/>
                </a:solidFill>
              </a:rPr>
              <a:t>coordinator: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Prof</a:t>
            </a:r>
            <a:r>
              <a:rPr lang="en-US" dirty="0">
                <a:solidFill>
                  <a:schemeClr val="accent2"/>
                </a:solidFill>
              </a:rPr>
              <a:t>. Dr. </a:t>
            </a:r>
            <a:r>
              <a:rPr lang="en-US" dirty="0" err="1">
                <a:solidFill>
                  <a:schemeClr val="accent2"/>
                </a:solidFill>
              </a:rPr>
              <a:t>Păun</a:t>
            </a:r>
            <a:r>
              <a:rPr lang="en-US" dirty="0">
                <a:solidFill>
                  <a:schemeClr val="accent2"/>
                </a:solidFill>
              </a:rPr>
              <a:t> Andrei</a:t>
            </a:r>
          </a:p>
        </p:txBody>
      </p:sp>
    </p:spTree>
    <p:extLst>
      <p:ext uri="{BB962C8B-B14F-4D97-AF65-F5344CB8AC3E}">
        <p14:creationId xmlns:p14="http://schemas.microsoft.com/office/powerpoint/2010/main" val="42430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My Results –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Romanticism and Expressionism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47643"/>
            <a:ext cx="4279832" cy="426274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9" y="1947642"/>
            <a:ext cx="4245661" cy="426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958" y="189781"/>
            <a:ext cx="1096417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Paintings generated for one style are very different from the ones generated for other art styles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Images generated have some of the defining characteristics of their style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There is a lot of intra-style variety for each art style – even black and white paintings are generated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8" y="1708799"/>
            <a:ext cx="4134664" cy="4142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77" y="1708799"/>
            <a:ext cx="4194042" cy="4177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0392" y="5898202"/>
            <a:ext cx="223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Surrealism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6355" y="5898202"/>
            <a:ext cx="254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58" y="97687"/>
            <a:ext cx="6469540" cy="6146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419" y="284672"/>
            <a:ext cx="46841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evolution of a painting from 6 different styles, at the following epochs of training: 1, 20, 40, 60, 80 and 100.</a:t>
            </a:r>
          </a:p>
          <a:p>
            <a:r>
              <a:rPr lang="en-US" sz="2000" dirty="0" smtClean="0"/>
              <a:t>The styles are in this order, from top to bottom: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Abstract Expressionism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Baroque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Impressionism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Realism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Romanticism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Surrealism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25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Web Application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70340"/>
            <a:ext cx="10058400" cy="37987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 Allow </a:t>
            </a:r>
            <a:r>
              <a:rPr lang="en-US" dirty="0" smtClean="0"/>
              <a:t>any user to generate 4 x 4 collages of paintings for any of the 10 art styles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Showcase </a:t>
            </a:r>
            <a:r>
              <a:rPr lang="en-US" dirty="0" smtClean="0"/>
              <a:t>some of the best paintings I was able to generate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Try </a:t>
            </a:r>
            <a:r>
              <a:rPr lang="en-US" dirty="0" smtClean="0"/>
              <a:t>to show the beauty of art in an interactive way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Prove </a:t>
            </a:r>
            <a:r>
              <a:rPr lang="en-US" dirty="0" smtClean="0"/>
              <a:t>that one can create beautiful paintings with the help of Deep Learning, without being an artist himself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07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Future work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53086"/>
            <a:ext cx="10058400" cy="381600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 Deploy </a:t>
            </a:r>
            <a:r>
              <a:rPr lang="en-US" dirty="0" smtClean="0"/>
              <a:t>the web application in the cloud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Add </a:t>
            </a:r>
            <a:r>
              <a:rPr lang="en-US" dirty="0" smtClean="0"/>
              <a:t>more available art styles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Allow </a:t>
            </a:r>
            <a:r>
              <a:rPr lang="en-US" dirty="0" smtClean="0"/>
              <a:t>users to “reroll” paintings in their generated collage one by 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Maybe </a:t>
            </a:r>
            <a:r>
              <a:rPr lang="en-US" dirty="0" smtClean="0"/>
              <a:t>write a research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Contents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of my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Generative Adversarial Networks –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State of the art in human faces generation and painting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used for my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Architecture 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My results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 smtClean="0"/>
              <a:t>Application – Purpose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Future Work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Overview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39350"/>
            <a:ext cx="10058400" cy="372974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 Objective</a:t>
            </a:r>
            <a:r>
              <a:rPr lang="en-US" dirty="0" smtClean="0"/>
              <a:t>: generate paintings that resemble relevant historic art styles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 </a:t>
            </a:r>
            <a:r>
              <a:rPr lang="en-US" dirty="0" smtClean="0"/>
              <a:t>Method: Generative Adversarial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Tools</a:t>
            </a:r>
            <a:r>
              <a:rPr lang="en-US" dirty="0" smtClean="0"/>
              <a:t>: Python, </a:t>
            </a:r>
            <a:r>
              <a:rPr lang="en-US" dirty="0" err="1" smtClean="0"/>
              <a:t>PyTorch</a:t>
            </a:r>
            <a:r>
              <a:rPr lang="en-US" dirty="0" smtClean="0"/>
              <a:t>, Flask (for the web application)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 </a:t>
            </a:r>
            <a:r>
              <a:rPr lang="en-US" dirty="0" smtClean="0"/>
              <a:t>State of the art: not a popular research direction, most works focus on random generation or generation based on content: abstract, landscape, portrait and not based on art style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Results</a:t>
            </a:r>
            <a:r>
              <a:rPr lang="en-US" dirty="0" smtClean="0"/>
              <a:t>: ability to generate 128 x 128 resolution paintings for 10 art styles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 </a:t>
            </a:r>
            <a:r>
              <a:rPr lang="en-US" dirty="0" smtClean="0"/>
              <a:t>Showcase work: web application which allows users to generate paintings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0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Generative Adversarial Networks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08362"/>
            <a:ext cx="10058400" cy="36607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A </a:t>
            </a:r>
            <a:r>
              <a:rPr lang="en-US" dirty="0" smtClean="0"/>
              <a:t>system consisting of two networks: Generator and Discriminator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Generator receives a vector of random numbers generated from a standard normal distribution and outputs an RGB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Discriminator receives either a real image or an image created by the Generator and outputs the probability of the image being real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38" y="4157932"/>
            <a:ext cx="3494356" cy="1966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36" y="4157932"/>
            <a:ext cx="3973381" cy="19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40" y="2605176"/>
            <a:ext cx="8615334" cy="35524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5170" y="491705"/>
            <a:ext cx="813471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Generator and Discriminator compete in a mini-max game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As any of the network gets better, the other one needs to keep up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 state of balance between the networks is desired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This balance is very hard to obtain in practice, training GANs is notably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State of the art – human faces generation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64" y="2944035"/>
            <a:ext cx="8024555" cy="2110923"/>
          </a:xfrm>
        </p:spPr>
      </p:pic>
      <p:sp>
        <p:nvSpPr>
          <p:cNvPr id="5" name="TextBox 4"/>
          <p:cNvSpPr txBox="1"/>
          <p:nvPr/>
        </p:nvSpPr>
        <p:spPr>
          <a:xfrm>
            <a:off x="1966822" y="5210355"/>
            <a:ext cx="80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 faces generated with </a:t>
            </a:r>
            <a:r>
              <a:rPr lang="en-US" dirty="0" err="1" smtClean="0"/>
              <a:t>Nvidia’s</a:t>
            </a:r>
            <a:r>
              <a:rPr lang="en-US" dirty="0" smtClean="0"/>
              <a:t> StyleGAN2 in 2019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66822" y="5814204"/>
            <a:ext cx="544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https://thispersondoesnotexist.com/</a:t>
            </a:r>
          </a:p>
        </p:txBody>
      </p:sp>
    </p:spTree>
    <p:extLst>
      <p:ext uri="{BB962C8B-B14F-4D97-AF65-F5344CB8AC3E}">
        <p14:creationId xmlns:p14="http://schemas.microsoft.com/office/powerpoint/2010/main" val="22394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83405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State of the art – painting generation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76" y="2090677"/>
            <a:ext cx="5349704" cy="26367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4" y="1916515"/>
            <a:ext cx="4572029" cy="3381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5932" y="5444836"/>
            <a:ext cx="1102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A. </a:t>
            </a:r>
            <a:r>
              <a:rPr lang="en-US" sz="1600" dirty="0" err="1"/>
              <a:t>Elgammal</a:t>
            </a:r>
            <a:r>
              <a:rPr lang="en-US" sz="1600" dirty="0"/>
              <a:t>, B. Liu, M. </a:t>
            </a:r>
            <a:r>
              <a:rPr lang="en-US" sz="1600" dirty="0" err="1"/>
              <a:t>Elhoseiny</a:t>
            </a:r>
            <a:r>
              <a:rPr lang="en-US" sz="1600" dirty="0"/>
              <a:t>, and M. </a:t>
            </a:r>
            <a:r>
              <a:rPr lang="en-US" sz="1600" dirty="0" err="1"/>
              <a:t>Mazzone</a:t>
            </a:r>
            <a:r>
              <a:rPr lang="en-US" sz="1600" dirty="0"/>
              <a:t>, “Can: Creative adversarial </a:t>
            </a:r>
            <a:r>
              <a:rPr lang="en-US" sz="1600" dirty="0" smtClean="0"/>
              <a:t>networks </a:t>
            </a:r>
            <a:r>
              <a:rPr lang="en-US" sz="1600" dirty="0"/>
              <a:t>generating “art” by learning about styles and deviating from style norms,” </a:t>
            </a:r>
            <a:r>
              <a:rPr lang="en-US" sz="1600" dirty="0" smtClean="0"/>
              <a:t>in 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International </a:t>
            </a:r>
            <a:r>
              <a:rPr lang="en-US" sz="1600" dirty="0"/>
              <a:t>Conference on Computational Creativity, ICCC 2017. Georgia </a:t>
            </a:r>
            <a:r>
              <a:rPr lang="en-US" sz="1600" dirty="0" smtClean="0"/>
              <a:t>Institute of </a:t>
            </a:r>
            <a:r>
              <a:rPr lang="en-US" sz="1600" dirty="0"/>
              <a:t>Technology, 2017.</a:t>
            </a:r>
          </a:p>
        </p:txBody>
      </p:sp>
    </p:spTree>
    <p:extLst>
      <p:ext uri="{BB962C8B-B14F-4D97-AF65-F5344CB8AC3E}">
        <p14:creationId xmlns:p14="http://schemas.microsoft.com/office/powerpoint/2010/main" val="25079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Data used for my work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26889"/>
            <a:ext cx="10058400" cy="402336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Ten different art styles with 3,000 – 16,000 artworks each: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Abstract Expressionism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Baroque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Cubism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Expressionism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Impressionism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Post-Impressionism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Realism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 Romanticism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Surrealism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Symbolism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22" y="2026889"/>
            <a:ext cx="2599966" cy="1979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80" y="2026888"/>
            <a:ext cx="1543964" cy="1979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545" y="4038569"/>
            <a:ext cx="1538643" cy="2192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80" y="4295858"/>
            <a:ext cx="2467826" cy="1875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20" y="2427985"/>
            <a:ext cx="2358426" cy="1867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21" y="4419483"/>
            <a:ext cx="2249424" cy="17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99" y="292608"/>
            <a:ext cx="4756023" cy="6007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210" y="7315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Generator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0158221" y="82296"/>
            <a:ext cx="1536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Discriminator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48640" y="2066544"/>
            <a:ext cx="6044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 base architecture used is DCGAN (2015)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 added several techniques proposed in other GAN related papers in order to improve it and partially solve some of its problems.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/>
              <a:t>Minibatch</a:t>
            </a:r>
            <a:r>
              <a:rPr lang="en-US" dirty="0" smtClean="0"/>
              <a:t> Standard Deviation Layer – Mode Collapse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Spectral Norm – Encourage convergence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/>
              <a:t>LeakyReLU</a:t>
            </a:r>
            <a:r>
              <a:rPr lang="en-US" dirty="0" smtClean="0"/>
              <a:t> in the Generator – Vanishing Gradients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One-Sided Label Smoothing – Discriminator Overconfidence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240" y="563809"/>
            <a:ext cx="5458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2"/>
                </a:solidFill>
              </a:rPr>
              <a:t>Architecture Used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2401</TotalTime>
  <Words>637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Retrospect</vt:lpstr>
      <vt:lpstr>Generating Paintings with Generative Adversarial Networks</vt:lpstr>
      <vt:lpstr>Contents</vt:lpstr>
      <vt:lpstr>Overview</vt:lpstr>
      <vt:lpstr>Generative Adversarial Networks</vt:lpstr>
      <vt:lpstr>PowerPoint Presentation</vt:lpstr>
      <vt:lpstr>State of the art – human faces generation</vt:lpstr>
      <vt:lpstr>State of the art – painting generation</vt:lpstr>
      <vt:lpstr>Data used for my work</vt:lpstr>
      <vt:lpstr>PowerPoint Presentation</vt:lpstr>
      <vt:lpstr>My Results –  Romanticism and Expressionism</vt:lpstr>
      <vt:lpstr>PowerPoint Presentation</vt:lpstr>
      <vt:lpstr>PowerPoint Presentation</vt:lpstr>
      <vt:lpstr>Web Application</vt:lpstr>
      <vt:lpstr>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teodordumitrescu314@gmail.com</dc:creator>
  <cp:lastModifiedBy>teodordumitrescu314@gmail.com</cp:lastModifiedBy>
  <cp:revision>68</cp:revision>
  <dcterms:created xsi:type="dcterms:W3CDTF">2021-04-29T13:59:23Z</dcterms:created>
  <dcterms:modified xsi:type="dcterms:W3CDTF">2021-06-29T21:49:50Z</dcterms:modified>
</cp:coreProperties>
</file>